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notesMasterIdLst>
    <p:notesMasterId r:id="rId17"/>
  </p:notes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4" r:id="rId12"/>
    <p:sldId id="286" r:id="rId13"/>
    <p:sldId id="267" r:id="rId14"/>
    <p:sldId id="288" r:id="rId15"/>
    <p:sldId id="287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E3EA"/>
    <a:srgbClr val="F5DAA3"/>
    <a:srgbClr val="FF6699"/>
    <a:srgbClr val="FF6600"/>
    <a:srgbClr val="99CCFF"/>
    <a:srgbClr val="E5A3DC"/>
    <a:srgbClr val="AB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7" d="100"/>
          <a:sy n="87" d="100"/>
        </p:scale>
        <p:origin x="4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F7C9E-7A1F-4399-AC44-686DD6257383}" type="datetimeFigureOut">
              <a:rPr lang="fr-BE" smtClean="0"/>
              <a:t>10-03-22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24EF43-3F18-49D7-B62C-7D49B0285DF7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5834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4" name="Google Shape;284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16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fld id="{00000000-1234-1234-1234-123412341234}" type="slidenum">
              <a:rPr lang="fr-FR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10</a:t>
            </a:fld>
            <a:endParaRPr sz="1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10809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6" name="Google Shape;306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17:notes"/>
          <p:cNvSpPr txBox="1">
            <a:spLocks noGrp="1"/>
          </p:cNvSpPr>
          <p:nvPr>
            <p:ph type="sldNum" idx="12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fld id="{00000000-1234-1234-1234-123412341234}" type="slidenum">
              <a:rPr lang="fr-FR"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11</a:t>
            </a:fld>
            <a:endParaRPr sz="1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320581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p20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1" name="Google Shape;421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476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832103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286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59627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820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7244759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9443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4797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89035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5967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42276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03972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769D389-4C4C-4FD7-9E6B-9F44477F0EB8}" type="datetime1">
              <a:rPr lang="en-US" smtClean="0"/>
              <a:t>3/10/2022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1076ED0-0DB3-4879-AAE5-5C20D22C1DF4}" type="slidenum">
              <a:rPr lang="en-US" smtClean="0"/>
              <a:t>‹N°›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132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3" descr="Deux bâtiments blancs contre un ciel bleu">
            <a:extLst>
              <a:ext uri="{FF2B5EF4-FFF2-40B4-BE49-F238E27FC236}">
                <a16:creationId xmlns:a16="http://schemas.microsoft.com/office/drawing/2014/main" id="{3D3832C9-87CF-4AF2-9856-BAB44E82E83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16023"/>
          <a:stretch/>
        </p:blipFill>
        <p:spPr>
          <a:xfrm>
            <a:off x="3068" y="10"/>
            <a:ext cx="12188932" cy="6857990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048F1FE1-948C-4D5E-8570-EEED99F94E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71715" y="442781"/>
            <a:ext cx="9090476" cy="2179601"/>
          </a:xfrm>
        </p:spPr>
        <p:txBody>
          <a:bodyPr anchor="b">
            <a:normAutofit/>
          </a:bodyPr>
          <a:lstStyle/>
          <a:p>
            <a:pPr algn="ctr"/>
            <a:r>
              <a:rPr lang="fr-BE" sz="5400" b="1" dirty="0">
                <a:solidFill>
                  <a:srgbClr val="FFFFFF"/>
                </a:solidFill>
                <a:latin typeface="Algerian" panose="04020705040A02060702" pitchFamily="82" charset="0"/>
              </a:rPr>
              <a:t>L’école et son plan de pilotage</a:t>
            </a:r>
          </a:p>
        </p:txBody>
      </p:sp>
    </p:spTree>
    <p:extLst>
      <p:ext uri="{BB962C8B-B14F-4D97-AF65-F5344CB8AC3E}">
        <p14:creationId xmlns:p14="http://schemas.microsoft.com/office/powerpoint/2010/main" val="4140397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7" name="Google Shape;287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597662" y="5701486"/>
            <a:ext cx="1063799" cy="903865"/>
          </a:xfrm>
          <a:prstGeom prst="rect">
            <a:avLst/>
          </a:prstGeom>
          <a:noFill/>
          <a:ln>
            <a:noFill/>
          </a:ln>
        </p:spPr>
      </p:pic>
      <p:sp>
        <p:nvSpPr>
          <p:cNvPr id="288" name="Google Shape;288;p16"/>
          <p:cNvSpPr/>
          <p:nvPr/>
        </p:nvSpPr>
        <p:spPr>
          <a:xfrm>
            <a:off x="3598545" y="553552"/>
            <a:ext cx="4994910" cy="94403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dbl">
            <a:solidFill>
              <a:srgbClr val="205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eorgia"/>
              <a:buNone/>
            </a:pPr>
            <a:r>
              <a:rPr lang="fr-FR"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15 thématiques</a:t>
            </a:r>
            <a:endParaRPr/>
          </a:p>
        </p:txBody>
      </p:sp>
      <p:sp>
        <p:nvSpPr>
          <p:cNvPr id="289" name="Google Shape;289;p16"/>
          <p:cNvSpPr/>
          <p:nvPr/>
        </p:nvSpPr>
        <p:spPr>
          <a:xfrm>
            <a:off x="4565206" y="1718026"/>
            <a:ext cx="2879271" cy="864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Apprentissages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Savoirs et compétences</a:t>
            </a:r>
            <a:endParaRPr/>
          </a:p>
        </p:txBody>
      </p:sp>
      <p:sp>
        <p:nvSpPr>
          <p:cNvPr id="290" name="Google Shape;290;p16"/>
          <p:cNvSpPr/>
          <p:nvPr/>
        </p:nvSpPr>
        <p:spPr>
          <a:xfrm>
            <a:off x="7591434" y="1718025"/>
            <a:ext cx="2797629" cy="864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Accrochage scolaire</a:t>
            </a:r>
            <a:endParaRPr/>
          </a:p>
        </p:txBody>
      </p:sp>
      <p:sp>
        <p:nvSpPr>
          <p:cNvPr id="291" name="Google Shape;291;p16"/>
          <p:cNvSpPr/>
          <p:nvPr/>
        </p:nvSpPr>
        <p:spPr>
          <a:xfrm>
            <a:off x="1509043" y="1703323"/>
            <a:ext cx="2809570" cy="884501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Encadrement spécifique</a:t>
            </a: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(dont primo-arrivants)</a:t>
            </a:r>
            <a:endParaRPr/>
          </a:p>
        </p:txBody>
      </p:sp>
      <p:sp>
        <p:nvSpPr>
          <p:cNvPr id="292" name="Google Shape;292;p16"/>
          <p:cNvSpPr/>
          <p:nvPr/>
        </p:nvSpPr>
        <p:spPr>
          <a:xfrm>
            <a:off x="84374" y="2656925"/>
            <a:ext cx="2879271" cy="93423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Aménagements raisonnables</a:t>
            </a:r>
            <a:endParaRPr/>
          </a:p>
        </p:txBody>
      </p:sp>
      <p:sp>
        <p:nvSpPr>
          <p:cNvPr id="293" name="Google Shape;293;p16"/>
          <p:cNvSpPr/>
          <p:nvPr/>
        </p:nvSpPr>
        <p:spPr>
          <a:xfrm>
            <a:off x="3125570" y="2656925"/>
            <a:ext cx="2879271" cy="93423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Orientation des élèves</a:t>
            </a:r>
            <a:endParaRPr/>
          </a:p>
        </p:txBody>
      </p:sp>
      <p:sp>
        <p:nvSpPr>
          <p:cNvPr id="294" name="Google Shape;294;p16"/>
          <p:cNvSpPr/>
          <p:nvPr/>
        </p:nvSpPr>
        <p:spPr>
          <a:xfrm>
            <a:off x="6166766" y="2647125"/>
            <a:ext cx="2879271" cy="94403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entury Gothic"/>
              <a:buNone/>
            </a:pPr>
            <a:r>
              <a:rPr lang="fr-FR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Citoyenneté, santé, médias, environnement</a:t>
            </a:r>
            <a:endParaRPr/>
          </a:p>
        </p:txBody>
      </p:sp>
      <p:sp>
        <p:nvSpPr>
          <p:cNvPr id="295" name="Google Shape;295;p16"/>
          <p:cNvSpPr/>
          <p:nvPr/>
        </p:nvSpPr>
        <p:spPr>
          <a:xfrm>
            <a:off x="9207962" y="2647124"/>
            <a:ext cx="2879271" cy="94403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Prévention des violences</a:t>
            </a:r>
            <a:endParaRPr/>
          </a:p>
        </p:txBody>
      </p:sp>
      <p:sp>
        <p:nvSpPr>
          <p:cNvPr id="296" name="Google Shape;296;p16"/>
          <p:cNvSpPr/>
          <p:nvPr/>
        </p:nvSpPr>
        <p:spPr>
          <a:xfrm>
            <a:off x="1538978" y="3717763"/>
            <a:ext cx="2879271" cy="859999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Outils numériques</a:t>
            </a:r>
            <a:endParaRPr/>
          </a:p>
        </p:txBody>
      </p:sp>
      <p:sp>
        <p:nvSpPr>
          <p:cNvPr id="297" name="Google Shape;297;p16"/>
          <p:cNvSpPr/>
          <p:nvPr/>
        </p:nvSpPr>
        <p:spPr>
          <a:xfrm>
            <a:off x="4565206" y="3712862"/>
            <a:ext cx="2879271" cy="864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Accueil nouveaux enseignants</a:t>
            </a:r>
            <a:endParaRPr/>
          </a:p>
        </p:txBody>
      </p:sp>
      <p:sp>
        <p:nvSpPr>
          <p:cNvPr id="298" name="Google Shape;298;p16"/>
          <p:cNvSpPr/>
          <p:nvPr/>
        </p:nvSpPr>
        <p:spPr>
          <a:xfrm>
            <a:off x="7606401" y="3703061"/>
            <a:ext cx="2879271" cy="8649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Collaboration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avec les parents</a:t>
            </a:r>
            <a:endParaRPr/>
          </a:p>
        </p:txBody>
      </p:sp>
      <p:sp>
        <p:nvSpPr>
          <p:cNvPr id="299" name="Google Shape;299;p16"/>
          <p:cNvSpPr/>
          <p:nvPr/>
        </p:nvSpPr>
        <p:spPr>
          <a:xfrm>
            <a:off x="99342" y="4692879"/>
            <a:ext cx="2879271" cy="71845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Accès à la lecture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 la culture</a:t>
            </a:r>
            <a:endParaRPr/>
          </a:p>
        </p:txBody>
      </p:sp>
      <p:sp>
        <p:nvSpPr>
          <p:cNvPr id="300" name="Google Shape;300;p16"/>
          <p:cNvSpPr/>
          <p:nvPr/>
        </p:nvSpPr>
        <p:spPr>
          <a:xfrm>
            <a:off x="3125569" y="4692880"/>
            <a:ext cx="2879271" cy="71845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Accès aux sports</a:t>
            </a:r>
            <a:endParaRPr/>
          </a:p>
        </p:txBody>
      </p:sp>
      <p:sp>
        <p:nvSpPr>
          <p:cNvPr id="301" name="Google Shape;301;p16"/>
          <p:cNvSpPr/>
          <p:nvPr/>
        </p:nvSpPr>
        <p:spPr>
          <a:xfrm>
            <a:off x="6151796" y="4679867"/>
            <a:ext cx="2879271" cy="71845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Infrastructures scolaires</a:t>
            </a:r>
            <a:endParaRPr/>
          </a:p>
        </p:txBody>
      </p:sp>
      <p:sp>
        <p:nvSpPr>
          <p:cNvPr id="302" name="Google Shape;302;p16"/>
          <p:cNvSpPr/>
          <p:nvPr/>
        </p:nvSpPr>
        <p:spPr>
          <a:xfrm>
            <a:off x="9178023" y="4693257"/>
            <a:ext cx="2879271" cy="71845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Frais scolaires</a:t>
            </a:r>
            <a:endParaRPr/>
          </a:p>
        </p:txBody>
      </p:sp>
      <p:sp>
        <p:nvSpPr>
          <p:cNvPr id="303" name="Google Shape;303;p16"/>
          <p:cNvSpPr/>
          <p:nvPr/>
        </p:nvSpPr>
        <p:spPr>
          <a:xfrm>
            <a:off x="4565206" y="5580861"/>
            <a:ext cx="2879271" cy="71845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entury Gothic"/>
              <a:buNone/>
            </a:pPr>
            <a:r>
              <a:rPr lang="fr-FR" sz="20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Enseignement qualifiant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020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p17"/>
          <p:cNvSpPr txBox="1"/>
          <p:nvPr/>
        </p:nvSpPr>
        <p:spPr>
          <a:xfrm>
            <a:off x="80958" y="2722048"/>
            <a:ext cx="11950073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endParaRPr sz="3600" b="0" i="0" u="none" strike="noStrike" cap="none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57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endParaRPr sz="3600" b="0" i="0" u="none" strike="noStrike" cap="none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571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endParaRPr sz="3600" b="0" i="0" u="none" strike="noStrike" cap="none">
              <a:solidFill>
                <a:schemeClr val="accent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entury Gothic"/>
              <a:buNone/>
            </a:pPr>
            <a:endParaRPr sz="2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0" name="Google Shape;310;p17"/>
          <p:cNvSpPr/>
          <p:nvPr/>
        </p:nvSpPr>
        <p:spPr>
          <a:xfrm>
            <a:off x="468923" y="832338"/>
            <a:ext cx="11347940" cy="4817348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entury Gothic"/>
              <a:buNone/>
            </a:pPr>
            <a:endParaRPr sz="18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311" name="Google Shape;311;p17"/>
          <p:cNvSpPr/>
          <p:nvPr/>
        </p:nvSpPr>
        <p:spPr>
          <a:xfrm>
            <a:off x="2247441" y="1760001"/>
            <a:ext cx="7172280" cy="94403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dbl">
            <a:solidFill>
              <a:srgbClr val="205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Georgia"/>
              <a:buNone/>
            </a:pPr>
            <a:r>
              <a:rPr lang="fr-FR" sz="4000" b="0" i="0" u="none" strike="noStrike" cap="none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rPr>
              <a:t>3 thématiques transversales</a:t>
            </a:r>
            <a:endParaRPr/>
          </a:p>
        </p:txBody>
      </p:sp>
      <p:pic>
        <p:nvPicPr>
          <p:cNvPr id="312" name="Google Shape;312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11432" y="5787027"/>
            <a:ext cx="720368" cy="612066"/>
          </a:xfrm>
          <a:prstGeom prst="rect">
            <a:avLst/>
          </a:prstGeom>
          <a:noFill/>
          <a:ln>
            <a:noFill/>
          </a:ln>
        </p:spPr>
      </p:pic>
      <p:sp>
        <p:nvSpPr>
          <p:cNvPr id="313" name="Google Shape;313;p17"/>
          <p:cNvSpPr txBox="1"/>
          <p:nvPr/>
        </p:nvSpPr>
        <p:spPr>
          <a:xfrm>
            <a:off x="10655999" y="6399093"/>
            <a:ext cx="143123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entury Gothic"/>
              <a:buNone/>
            </a:pPr>
            <a:r>
              <a:rPr lang="fr-FR" sz="9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Cellule des Conseillers pédagogiques du Hainaut</a:t>
            </a:r>
            <a:endParaRPr/>
          </a:p>
        </p:txBody>
      </p:sp>
      <p:sp>
        <p:nvSpPr>
          <p:cNvPr id="314" name="Google Shape;314;p17"/>
          <p:cNvSpPr/>
          <p:nvPr/>
        </p:nvSpPr>
        <p:spPr>
          <a:xfrm>
            <a:off x="4473268" y="3084162"/>
            <a:ext cx="3022362" cy="1495947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lang="fr-FR"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 de formation</a:t>
            </a:r>
            <a:endParaRPr/>
          </a:p>
        </p:txBody>
      </p:sp>
      <p:sp>
        <p:nvSpPr>
          <p:cNvPr id="315" name="Google Shape;315;p17"/>
          <p:cNvSpPr/>
          <p:nvPr/>
        </p:nvSpPr>
        <p:spPr>
          <a:xfrm>
            <a:off x="7942351" y="3084162"/>
            <a:ext cx="3022361" cy="1460005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lang="fr-FR"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Tronc commun</a:t>
            </a:r>
            <a:endParaRPr/>
          </a:p>
        </p:txBody>
      </p:sp>
      <p:sp>
        <p:nvSpPr>
          <p:cNvPr id="316" name="Google Shape;316;p17"/>
          <p:cNvSpPr/>
          <p:nvPr/>
        </p:nvSpPr>
        <p:spPr>
          <a:xfrm>
            <a:off x="996462" y="3059724"/>
            <a:ext cx="3110097" cy="1495948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381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entury Gothic"/>
              <a:buNone/>
            </a:pPr>
            <a:r>
              <a:rPr lang="fr-FR" sz="32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Pratiques collaboratives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5613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20"/>
          <p:cNvSpPr txBox="1">
            <a:spLocks noGrp="1"/>
          </p:cNvSpPr>
          <p:nvPr>
            <p:ph type="title"/>
          </p:nvPr>
        </p:nvSpPr>
        <p:spPr>
          <a:xfrm>
            <a:off x="775237" y="86435"/>
            <a:ext cx="10706465" cy="11573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600"/>
              <a:buFont typeface="Source Sans Pro"/>
              <a:buNone/>
            </a:pPr>
            <a:r>
              <a:rPr lang="fr-FR" sz="3200" dirty="0" smtClean="0"/>
              <a:t>Pour établir le plan de pilotage, chaque école doit d’abord établir:</a:t>
            </a:r>
            <a:endParaRPr sz="3200" dirty="0"/>
          </a:p>
        </p:txBody>
      </p:sp>
      <p:sp>
        <p:nvSpPr>
          <p:cNvPr id="424" name="Google Shape;424;p20"/>
          <p:cNvSpPr/>
          <p:nvPr/>
        </p:nvSpPr>
        <p:spPr>
          <a:xfrm>
            <a:off x="3415467" y="4288158"/>
            <a:ext cx="3760248" cy="509779"/>
          </a:xfrm>
          <a:prstGeom prst="downArrow">
            <a:avLst>
              <a:gd name="adj1" fmla="val 50000"/>
              <a:gd name="adj2" fmla="val 59121"/>
            </a:avLst>
          </a:prstGeom>
          <a:solidFill>
            <a:schemeClr val="accent6"/>
          </a:solidFill>
          <a:ln w="25400" cap="flat" cmpd="dbl">
            <a:solidFill>
              <a:srgbClr val="205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fr-FR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ANALYSE</a:t>
            </a:r>
            <a:endParaRPr/>
          </a:p>
        </p:txBody>
      </p:sp>
      <p:sp>
        <p:nvSpPr>
          <p:cNvPr id="425" name="Google Shape;425;p20"/>
          <p:cNvSpPr/>
          <p:nvPr/>
        </p:nvSpPr>
        <p:spPr>
          <a:xfrm>
            <a:off x="4175348" y="3626581"/>
            <a:ext cx="2534443" cy="619296"/>
          </a:xfrm>
          <a:prstGeom prst="ellipse">
            <a:avLst/>
          </a:prstGeom>
          <a:solidFill>
            <a:schemeClr val="accent6"/>
          </a:solidFill>
          <a:ln w="25400" cap="flat" cmpd="dbl">
            <a:solidFill>
              <a:srgbClr val="205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fr-FR" sz="2000" b="1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CONSTATS</a:t>
            </a:r>
            <a:endParaRPr/>
          </a:p>
        </p:txBody>
      </p:sp>
      <p:sp>
        <p:nvSpPr>
          <p:cNvPr id="426" name="Google Shape;426;p20"/>
          <p:cNvSpPr txBox="1"/>
          <p:nvPr/>
        </p:nvSpPr>
        <p:spPr>
          <a:xfrm>
            <a:off x="504084" y="2874357"/>
            <a:ext cx="2534444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0027" marR="0" lvl="0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Structure de l’établissement</a:t>
            </a:r>
            <a:endParaRPr/>
          </a:p>
          <a:p>
            <a:pPr marL="210027" marR="0" lvl="0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Dynamique collective</a:t>
            </a:r>
            <a:endParaRPr/>
          </a:p>
          <a:p>
            <a:pPr marL="210027" marR="0" lvl="0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Apprentissages</a:t>
            </a:r>
            <a:endParaRPr/>
          </a:p>
          <a:p>
            <a:pPr marL="210027" marR="0" lvl="0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Parcours des élèves</a:t>
            </a:r>
            <a:endParaRPr/>
          </a:p>
          <a:p>
            <a:pPr marL="210027" marR="0" lvl="0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Climat scolaire</a:t>
            </a:r>
            <a:endParaRPr/>
          </a:p>
        </p:txBody>
      </p:sp>
      <p:sp>
        <p:nvSpPr>
          <p:cNvPr id="427" name="Google Shape;427;p20"/>
          <p:cNvSpPr txBox="1"/>
          <p:nvPr/>
        </p:nvSpPr>
        <p:spPr>
          <a:xfrm>
            <a:off x="4234553" y="2786297"/>
            <a:ext cx="3080639" cy="584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0027" marR="0" lvl="0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15 thématiques</a:t>
            </a:r>
            <a:endParaRPr/>
          </a:p>
          <a:p>
            <a:pPr marL="210027" marR="0" lvl="0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0" i="1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 thématiques transversales</a:t>
            </a:r>
            <a:endParaRPr/>
          </a:p>
        </p:txBody>
      </p:sp>
      <p:sp>
        <p:nvSpPr>
          <p:cNvPr id="428" name="Google Shape;428;p20"/>
          <p:cNvSpPr txBox="1"/>
          <p:nvPr/>
        </p:nvSpPr>
        <p:spPr>
          <a:xfrm>
            <a:off x="7744399" y="2902975"/>
            <a:ext cx="2398841" cy="3539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10027" marR="0" lvl="0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Exemples:</a:t>
            </a:r>
            <a:endParaRPr/>
          </a:p>
          <a:p>
            <a:pPr marL="546069" marR="0" lvl="1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Miroir </a:t>
            </a: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/>
          </a:p>
          <a:p>
            <a:pPr marL="621792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quantitatif</a:t>
            </a:r>
            <a:endParaRPr/>
          </a:p>
          <a:p>
            <a:pPr marL="621792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Noto Sans Symbols"/>
              <a:buChar char="⮚"/>
            </a:pPr>
            <a:r>
              <a:rPr lang="fr-FR" sz="1600" b="1" i="0" u="none" strike="noStrike" cap="none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qualitatif : enquêtes des différents acteurs</a:t>
            </a:r>
            <a:endParaRPr/>
          </a:p>
          <a:p>
            <a:pPr marL="336042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None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 - Indicateurs pour l’école maternelle</a:t>
            </a:r>
            <a:endParaRPr/>
          </a:p>
          <a:p>
            <a:pPr marL="546069" marR="0" lvl="1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Rapports d’inspection</a:t>
            </a:r>
            <a:endParaRPr/>
          </a:p>
          <a:p>
            <a:pPr marL="546069" marR="0" lvl="1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Projet d’établissement</a:t>
            </a:r>
            <a:endParaRPr/>
          </a:p>
          <a:p>
            <a:pPr marL="546069" marR="0" lvl="1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PGAED</a:t>
            </a:r>
            <a:endParaRPr/>
          </a:p>
          <a:p>
            <a:pPr marL="546069" marR="0" lvl="1" indent="-21002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Calibri"/>
              <a:buChar char="-"/>
            </a:pPr>
            <a:r>
              <a:rPr lang="fr-FR" sz="1600" b="1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…</a:t>
            </a:r>
            <a:endParaRPr/>
          </a:p>
        </p:txBody>
      </p:sp>
      <p:sp>
        <p:nvSpPr>
          <p:cNvPr id="429" name="Google Shape;429;p20"/>
          <p:cNvSpPr/>
          <p:nvPr/>
        </p:nvSpPr>
        <p:spPr>
          <a:xfrm>
            <a:off x="481708" y="1264925"/>
            <a:ext cx="10999994" cy="5342608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0" name="Google Shape;430;p20"/>
          <p:cNvSpPr/>
          <p:nvPr/>
        </p:nvSpPr>
        <p:spPr>
          <a:xfrm>
            <a:off x="1014186" y="2318446"/>
            <a:ext cx="1758461" cy="454651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dbl">
            <a:solidFill>
              <a:srgbClr val="205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fr-FR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Indicateurs</a:t>
            </a:r>
            <a:endParaRPr/>
          </a:p>
        </p:txBody>
      </p:sp>
      <p:sp>
        <p:nvSpPr>
          <p:cNvPr id="431" name="Google Shape;431;p20"/>
          <p:cNvSpPr/>
          <p:nvPr/>
        </p:nvSpPr>
        <p:spPr>
          <a:xfrm>
            <a:off x="4060279" y="2315569"/>
            <a:ext cx="2534443" cy="375973"/>
          </a:xfrm>
          <a:prstGeom prst="roundRect">
            <a:avLst>
              <a:gd name="adj" fmla="val 16667"/>
            </a:avLst>
          </a:prstGeom>
          <a:gradFill>
            <a:gsLst>
              <a:gs pos="0">
                <a:srgbClr val="F2F9FB"/>
              </a:gs>
              <a:gs pos="41000">
                <a:srgbClr val="90C8E1"/>
              </a:gs>
              <a:gs pos="83000">
                <a:srgbClr val="90C8E1"/>
              </a:gs>
              <a:gs pos="100000">
                <a:srgbClr val="B6DBEA"/>
              </a:gs>
            </a:gsLst>
            <a:lin ang="5400000" scaled="0"/>
          </a:gradFill>
          <a:ln>
            <a:noFill/>
          </a:ln>
          <a:effectLst>
            <a:outerShdw blurRad="571500" dist="38100" dir="18900000" algn="bl" rotWithShape="0">
              <a:srgbClr val="0354B0">
                <a:alpha val="40000"/>
              </a:srgbClr>
            </a:outerShdw>
            <a:reflection stA="3000" endPos="96000" dist="50800" dir="5400000" sy="-100000" algn="bl" rotWithShape="0"/>
          </a:effectLst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fr-FR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Thématiques</a:t>
            </a:r>
            <a:endParaRPr/>
          </a:p>
        </p:txBody>
      </p:sp>
      <p:sp>
        <p:nvSpPr>
          <p:cNvPr id="432" name="Google Shape;432;p20"/>
          <p:cNvSpPr/>
          <p:nvPr/>
        </p:nvSpPr>
        <p:spPr>
          <a:xfrm>
            <a:off x="7761128" y="2322884"/>
            <a:ext cx="2061385" cy="45440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dbl">
            <a:solidFill>
              <a:srgbClr val="205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Calibri"/>
              <a:buNone/>
            </a:pPr>
            <a:r>
              <a:rPr lang="fr-FR"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Autres éléments</a:t>
            </a:r>
            <a:endParaRPr/>
          </a:p>
        </p:txBody>
      </p:sp>
      <p:sp>
        <p:nvSpPr>
          <p:cNvPr id="433" name="Google Shape;433;p20"/>
          <p:cNvSpPr/>
          <p:nvPr/>
        </p:nvSpPr>
        <p:spPr>
          <a:xfrm>
            <a:off x="4060279" y="4830258"/>
            <a:ext cx="2740803" cy="8551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25400" cap="flat" cmpd="dbl">
            <a:solidFill>
              <a:srgbClr val="205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fr-FR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Diagnostic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fr-FR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Forces, faiblesses 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alibri"/>
              <a:buNone/>
            </a:pPr>
            <a:r>
              <a:rPr lang="fr-FR"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CAUSES</a:t>
            </a:r>
            <a:endParaRPr/>
          </a:p>
        </p:txBody>
      </p:sp>
      <p:sp>
        <p:nvSpPr>
          <p:cNvPr id="434" name="Google Shape;434;p20"/>
          <p:cNvSpPr/>
          <p:nvPr/>
        </p:nvSpPr>
        <p:spPr>
          <a:xfrm rot="2562606">
            <a:off x="7114592" y="2926843"/>
            <a:ext cx="246135" cy="89041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dbl">
            <a:solidFill>
              <a:srgbClr val="205A7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5" name="Google Shape;435;p20"/>
          <p:cNvSpPr/>
          <p:nvPr/>
        </p:nvSpPr>
        <p:spPr>
          <a:xfrm rot="-2951060" flipH="1">
            <a:off x="3194418" y="3051997"/>
            <a:ext cx="222469" cy="858277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dbl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23"/>
              <a:buFont typeface="Century Gothic"/>
              <a:buNone/>
            </a:pPr>
            <a:endParaRPr sz="1323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6" name="Google Shape;436;p20"/>
          <p:cNvSpPr txBox="1"/>
          <p:nvPr/>
        </p:nvSpPr>
        <p:spPr>
          <a:xfrm>
            <a:off x="2316377" y="1457506"/>
            <a:ext cx="7506136" cy="584775"/>
          </a:xfrm>
          <a:prstGeom prst="rect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alibri"/>
              <a:buNone/>
            </a:pPr>
            <a:r>
              <a:rPr lang="fr-FR" sz="3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Etat des lieux et diagnostic</a:t>
            </a:r>
            <a:endParaRPr/>
          </a:p>
        </p:txBody>
      </p:sp>
      <p:pic>
        <p:nvPicPr>
          <p:cNvPr id="437" name="Google Shape;437;p2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78496" y="5863557"/>
            <a:ext cx="529489" cy="4498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3442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24CF19-1E3B-404B-B303-37D9E15E1975}"/>
              </a:ext>
            </a:extLst>
          </p:cNvPr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1000">
                <a:schemeClr val="accent6">
                  <a:tint val="66000"/>
                  <a:satMod val="160000"/>
                  <a:lumMod val="91000"/>
                </a:schemeClr>
              </a:gs>
              <a:gs pos="49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 anchor="ctr"/>
          <a:lstStyle/>
          <a:p>
            <a:r>
              <a:rPr lang="fr-BE" dirty="0"/>
              <a:t>Les objectifs spécifiques de l’établissement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EB139AC-762E-494E-9692-33D44B8FAAB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dashDot"/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smtClean="0"/>
              <a:t>En fonction de l’état des lieux qui va donner lieu au diagnostic de l’école, chaque établissement va définir entre 3 et 5 objectifs.</a:t>
            </a:r>
          </a:p>
          <a:p>
            <a:pPr marL="0" indent="0">
              <a:buNone/>
            </a:pPr>
            <a:r>
              <a:rPr lang="fr-FR" dirty="0" smtClean="0"/>
              <a:t>    Ces </a:t>
            </a:r>
            <a:r>
              <a:rPr lang="fr-FR" dirty="0"/>
              <a:t>objectifs sont </a:t>
            </a:r>
            <a:r>
              <a:rPr lang="fr-FR" b="1" dirty="0"/>
              <a:t>définis en autonomie </a:t>
            </a:r>
            <a:r>
              <a:rPr lang="fr-FR" dirty="0"/>
              <a:t>par l’équipe éducative.</a:t>
            </a:r>
          </a:p>
          <a:p>
            <a:pPr marL="0" indent="0">
              <a:buNone/>
            </a:pPr>
            <a:r>
              <a:rPr lang="fr-FR" dirty="0"/>
              <a:t>Ils </a:t>
            </a:r>
            <a:r>
              <a:rPr lang="fr-FR" b="1" dirty="0"/>
              <a:t>correspondent à la réalité </a:t>
            </a:r>
            <a:r>
              <a:rPr lang="fr-FR" dirty="0"/>
              <a:t>et aux priorités de l’établissement ET ils doivent </a:t>
            </a:r>
            <a:r>
              <a:rPr lang="fr-FR" b="1" dirty="0"/>
              <a:t>contribuer aux objectifs d’amélioration du </a:t>
            </a:r>
            <a:r>
              <a:rPr lang="fr-FR" b="1" dirty="0" smtClean="0"/>
              <a:t>système</a:t>
            </a:r>
            <a:r>
              <a:rPr lang="fr-FR" dirty="0" smtClean="0"/>
              <a:t>, en respectant </a:t>
            </a:r>
            <a:r>
              <a:rPr lang="fr-FR" b="1" dirty="0" smtClean="0"/>
              <a:t>les 4 missions</a:t>
            </a:r>
            <a:r>
              <a:rPr lang="fr-FR" dirty="0" smtClean="0"/>
              <a:t>, </a:t>
            </a:r>
            <a:r>
              <a:rPr lang="fr-FR" b="1" dirty="0" smtClean="0"/>
              <a:t>les 7 objectifs d’amélioration </a:t>
            </a:r>
            <a:r>
              <a:rPr lang="fr-FR" dirty="0" smtClean="0"/>
              <a:t>et devant rentrer dans </a:t>
            </a:r>
            <a:r>
              <a:rPr lang="fr-FR" b="1" dirty="0" smtClean="0"/>
              <a:t>les 15 thématiques générales et les 3 transversales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r>
              <a:rPr lang="fr-FR" dirty="0" smtClean="0"/>
              <a:t>L’équipe doit aussi ensuite préciser le plan d’actions qu’elle va suivre pendant 6 ans pour réaliser ces objectifs,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Une fois que tout cela est fait, il est présenté au </a:t>
            </a:r>
            <a:r>
              <a:rPr lang="fr-FR" b="1" i="1" dirty="0" smtClean="0"/>
              <a:t>D</a:t>
            </a:r>
            <a:r>
              <a:rPr lang="fr-FR" dirty="0" smtClean="0"/>
              <a:t>élégué aux </a:t>
            </a:r>
            <a:r>
              <a:rPr lang="fr-FR" b="1" i="1" dirty="0" smtClean="0"/>
              <a:t>C</a:t>
            </a:r>
            <a:r>
              <a:rPr lang="fr-FR" dirty="0" smtClean="0"/>
              <a:t>ontrats des </a:t>
            </a:r>
            <a:r>
              <a:rPr lang="fr-FR" b="1" i="1" dirty="0" smtClean="0"/>
              <a:t>O</a:t>
            </a:r>
            <a:r>
              <a:rPr lang="fr-FR" dirty="0" smtClean="0"/>
              <a:t>bjectifs qui valide ou qui demande que l’école précise un peu mieux.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60383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2480" y="531223"/>
            <a:ext cx="10456817" cy="1499616"/>
          </a:xfrm>
          <a:solidFill>
            <a:srgbClr val="9EE3EA"/>
          </a:solidFill>
          <a:ln w="3175">
            <a:solidFill>
              <a:srgbClr val="0070C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fr-BE" dirty="0" smtClean="0">
                <a:latin typeface="Book Antiqua" panose="02040602050305030304" pitchFamily="18" charset="0"/>
              </a:rPr>
              <a:t>Le plan de pilotage de nos écoles…</a:t>
            </a:r>
            <a:endParaRPr lang="fr-BE" dirty="0">
              <a:latin typeface="Book Antiqua" panose="02040602050305030304" pitchFamily="18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>
            <a:solidFill>
              <a:schemeClr val="tx1"/>
            </a:solidFill>
            <a:prstDash val="lgDashDotDot"/>
          </a:ln>
        </p:spPr>
        <p:txBody>
          <a:bodyPr/>
          <a:lstStyle/>
          <a:p>
            <a:endParaRPr lang="fr-BE" dirty="0" smtClean="0"/>
          </a:p>
          <a:p>
            <a:endParaRPr lang="fr-BE" dirty="0"/>
          </a:p>
        </p:txBody>
      </p:sp>
      <p:sp>
        <p:nvSpPr>
          <p:cNvPr id="4" name="ZoneTexte 3"/>
          <p:cNvSpPr txBox="1"/>
          <p:nvPr/>
        </p:nvSpPr>
        <p:spPr>
          <a:xfrm>
            <a:off x="1318847" y="2409092"/>
            <a:ext cx="89945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Premier Objectif de notre plan de pilotage: Améliorer les résultats et les compétences de nos élèves en français avec 3 stratégies: - Augmenter les capacités langagières des enfants. – Augmenter les compétences liées au savoir lire. –Augmenter les compétences liées au savoir écrire.</a:t>
            </a:r>
          </a:p>
          <a:p>
            <a:endParaRPr lang="fr-BE" dirty="0"/>
          </a:p>
          <a:p>
            <a:r>
              <a:rPr lang="fr-BE" dirty="0" smtClean="0"/>
              <a:t>Deuxième Objectif: Améliorer les savoirs et les compétences de tous nos élèves avec une vigilance particulière pour l’enfant en difficulté avec 3 stratégies: - Se former sur la différenciation et ses diverses formes. –Mieux organiser notre remédiation. – Améliorer notre organisation et le suivi de chaque élève,</a:t>
            </a:r>
          </a:p>
          <a:p>
            <a:endParaRPr lang="fr-BE" dirty="0"/>
          </a:p>
          <a:p>
            <a:r>
              <a:rPr lang="fr-BE" smtClean="0"/>
              <a:t>Troisième Objectif </a:t>
            </a:r>
            <a:r>
              <a:rPr lang="fr-BE" dirty="0" smtClean="0"/>
              <a:t>: Améliorer le bien-être des élèves dans la cour de récréation avec 3 stratégies: - Développer l’école citoyenne. – Prévenir la violence dans la cour de récréation. – Intégrer les nouveaux élèves.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4112006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Sources de ce POWER POINT.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rgbClr val="FFC000"/>
            </a:solidFill>
          </a:ln>
          <a:scene3d>
            <a:camera prst="isometricOffAxis1Right"/>
            <a:lightRig rig="threePt" dir="t"/>
          </a:scene3d>
        </p:spPr>
        <p:txBody>
          <a:bodyPr/>
          <a:lstStyle/>
          <a:p>
            <a:r>
              <a:rPr lang="fr-FR" dirty="0" smtClean="0"/>
              <a:t>-Coup d’envoi  du plan de pilotage Namur-Luxembourg- Animation pédagogique du réseau libre Namur/Luxembourg. (</a:t>
            </a:r>
            <a:r>
              <a:rPr lang="fr-FR" dirty="0" err="1" smtClean="0"/>
              <a:t>Houffalize</a:t>
            </a:r>
            <a:r>
              <a:rPr lang="fr-FR" dirty="0" smtClean="0"/>
              <a:t>),</a:t>
            </a:r>
          </a:p>
          <a:p>
            <a:r>
              <a:rPr lang="fr-FR" dirty="0" smtClean="0"/>
              <a:t>- Pacte d’Excellence de la FWB.</a:t>
            </a:r>
          </a:p>
          <a:p>
            <a:r>
              <a:rPr lang="fr-FR" dirty="0" smtClean="0"/>
              <a:t>-Divers document piochés sur le site du réseau libre.</a:t>
            </a:r>
          </a:p>
          <a:p>
            <a:endParaRPr lang="fr-FR" dirty="0"/>
          </a:p>
          <a:p>
            <a:r>
              <a:rPr lang="fr-FR" dirty="0" smtClean="0"/>
              <a:t>Créateur et créatrice de ce POWER POINT: </a:t>
            </a:r>
          </a:p>
          <a:p>
            <a:r>
              <a:rPr lang="fr-FR" dirty="0" smtClean="0"/>
              <a:t>- FONTAINE Magali, aide-administrative dans l’entité de Virton-Florenville.</a:t>
            </a:r>
          </a:p>
          <a:p>
            <a:r>
              <a:rPr lang="fr-FR" dirty="0" smtClean="0"/>
              <a:t>-JOANNES Pascal, directeur des écoles libres de Musson.</a:t>
            </a:r>
          </a:p>
        </p:txBody>
      </p:sp>
    </p:spTree>
    <p:extLst>
      <p:ext uri="{BB962C8B-B14F-4D97-AF65-F5344CB8AC3E}">
        <p14:creationId xmlns:p14="http://schemas.microsoft.com/office/powerpoint/2010/main" val="294145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3DFCF20-8B2E-4F63-8E6E-56A4F5BB4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717" y="797184"/>
            <a:ext cx="10077557" cy="735781"/>
          </a:xfrm>
          <a:gradFill>
            <a:gsLst>
              <a:gs pos="75004">
                <a:srgbClr val="618C70">
                  <a:alpha val="51000"/>
                </a:srgbClr>
              </a:gs>
              <a:gs pos="4992">
                <a:schemeClr val="accent5">
                  <a:lumMod val="75000"/>
                </a:schemeClr>
              </a:gs>
              <a:gs pos="15650">
                <a:schemeClr val="accent6">
                  <a:lumMod val="60000"/>
                  <a:lumOff val="40000"/>
                </a:schemeClr>
              </a:gs>
              <a:gs pos="97000">
                <a:schemeClr val="accent1">
                  <a:lumMod val="75000"/>
                </a:schemeClr>
              </a:gs>
              <a:gs pos="0">
                <a:schemeClr val="accent6"/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</a:gradFill>
        </p:spPr>
        <p:txBody>
          <a:bodyPr/>
          <a:lstStyle/>
          <a:p>
            <a:pPr algn="ctr"/>
            <a:r>
              <a:rPr lang="fr-BE" dirty="0"/>
              <a:t>Qu’est-ce que le plan de pilotage?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DE3745-9C11-4369-9FED-27A8D8FDB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717" y="1828800"/>
            <a:ext cx="10077557" cy="4854528"/>
          </a:xfrm>
          <a:noFill/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 smtClean="0"/>
              <a:t>D’abord il faut rappeler le pacte d’excellence: </a:t>
            </a:r>
            <a:endParaRPr lang="fr-FR" dirty="0"/>
          </a:p>
          <a:p>
            <a:pPr marL="0" indent="0" algn="ctr">
              <a:buNone/>
            </a:pPr>
            <a:r>
              <a:rPr lang="fr-FR" dirty="0" smtClean="0"/>
              <a:t>Le </a:t>
            </a:r>
            <a:r>
              <a:rPr lang="fr-FR" dirty="0"/>
              <a:t>Pacte pour un </a:t>
            </a:r>
            <a:r>
              <a:rPr lang="fr-FR" dirty="0" smtClean="0"/>
              <a:t>Enseignement d’Excellence </a:t>
            </a:r>
            <a:r>
              <a:rPr lang="fr-FR" dirty="0"/>
              <a:t>est le fruit d’un intense travail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dirty="0"/>
              <a:t>collaboratif entamé en 2015. Il est fondé sur une ambition commune à l’ensemble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dirty="0"/>
              <a:t>des partenaires de l’école : </a:t>
            </a:r>
            <a:r>
              <a:rPr lang="fr-FR" b="1" dirty="0"/>
              <a:t>renforcer la qualité de l’enseignement pour tous les </a:t>
            </a:r>
            <a:r>
              <a:rPr lang="fr-FR" sz="2400" b="1" dirty="0"/>
              <a:t/>
            </a:r>
            <a:br>
              <a:rPr lang="fr-FR" sz="2400" b="1" dirty="0"/>
            </a:br>
            <a:r>
              <a:rPr lang="fr-FR" b="1" dirty="0"/>
              <a:t>élèves. </a:t>
            </a:r>
          </a:p>
          <a:p>
            <a:pPr algn="ctr"/>
            <a:r>
              <a:rPr lang="fr-FR" dirty="0"/>
              <a:t>Le Plan de Pilotage fait partie du Pacte et sera le moteur du changement pour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dirty="0"/>
              <a:t>chaque établissement. Il réunit tous les acteurs de l’école autour de constats, de </a:t>
            </a:r>
            <a:r>
              <a:rPr lang="fr-FR" sz="2400" dirty="0"/>
              <a:t/>
            </a:r>
            <a:br>
              <a:rPr lang="fr-FR" sz="2400" dirty="0"/>
            </a:br>
            <a:r>
              <a:rPr lang="fr-FR" dirty="0"/>
              <a:t>réalités de terrain, d’un état des lieux (à partir de thématiques) pour définir ENSEMBLE des objectifs visant à améliorer la qualité de l’enseignement et la réussite de chaque élève.</a:t>
            </a:r>
          </a:p>
          <a:p>
            <a:pPr algn="ctr"/>
            <a:r>
              <a:rPr lang="fr-FR" sz="2400" dirty="0"/>
              <a:t> </a:t>
            </a:r>
            <a:r>
              <a:rPr lang="fr-FR" dirty="0"/>
              <a:t>Tel que prévu dans le décret du 19 juillet 2017, un plan de pilotage d'une durée de  6 ans est élaboré dans chaque établissement en vue d’atteindre les objectifs fixés.</a:t>
            </a:r>
          </a:p>
        </p:txBody>
      </p:sp>
    </p:spTree>
    <p:extLst>
      <p:ext uri="{BB962C8B-B14F-4D97-AF65-F5344CB8AC3E}">
        <p14:creationId xmlns:p14="http://schemas.microsoft.com/office/powerpoint/2010/main" val="19035854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444137"/>
            <a:ext cx="9720072" cy="1640695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fr-FR" i="1" dirty="0" smtClean="0"/>
              <a:t>Le plan de pilotage est un dispositif d’accompagnement des écoles dans le cadre du pacte d’excellence</a:t>
            </a:r>
            <a:r>
              <a:rPr lang="fr-FR" dirty="0" smtClean="0"/>
              <a:t>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57150"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fr-FR" dirty="0" smtClean="0"/>
              <a:t>Il veut renforcer l’autonomie des pouvoirs organisateurs et des écoles:</a:t>
            </a:r>
          </a:p>
          <a:p>
            <a:endParaRPr lang="fr-FR" dirty="0" smtClean="0"/>
          </a:p>
          <a:p>
            <a:r>
              <a:rPr lang="fr-FR" dirty="0" smtClean="0"/>
              <a:t>                - Par </a:t>
            </a:r>
            <a:r>
              <a:rPr lang="fr-FR" dirty="0"/>
              <a:t>l’intermédiaire d’un système de contrats d’objectifs</a:t>
            </a:r>
          </a:p>
          <a:p>
            <a:endParaRPr lang="fr-FR" dirty="0"/>
          </a:p>
          <a:p>
            <a:r>
              <a:rPr lang="fr-FR" dirty="0" smtClean="0"/>
              <a:t>                - Dans </a:t>
            </a:r>
            <a:r>
              <a:rPr lang="fr-FR" dirty="0"/>
              <a:t>toutes les écoles</a:t>
            </a:r>
          </a:p>
          <a:p>
            <a:endParaRPr lang="fr-FR" dirty="0"/>
          </a:p>
          <a:p>
            <a:r>
              <a:rPr lang="fr-FR" b="1" dirty="0" smtClean="0"/>
              <a:t>Et </a:t>
            </a:r>
            <a:r>
              <a:rPr lang="fr-FR" b="1" dirty="0"/>
              <a:t>dans ce cadre, </a:t>
            </a:r>
            <a:r>
              <a:rPr lang="fr-FR" b="1" dirty="0" smtClean="0"/>
              <a:t>réformer  </a:t>
            </a:r>
            <a:r>
              <a:rPr lang="fr-FR" b="1" dirty="0"/>
              <a:t>la gouvernance générale de l’ensemble</a:t>
            </a:r>
          </a:p>
          <a:p>
            <a:pPr marL="0" indent="0">
              <a:buNone/>
            </a:pPr>
            <a:r>
              <a:rPr lang="fr-FR" b="1" dirty="0" smtClean="0"/>
              <a:t>                                                                                       du </a:t>
            </a:r>
            <a:r>
              <a:rPr lang="fr-FR" b="1" dirty="0"/>
              <a:t>système scolaire</a:t>
            </a:r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87972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fr-FR" i="1" dirty="0" smtClean="0"/>
              <a:t>Ce projet est inspiré par des valeurs</a:t>
            </a:r>
            <a:r>
              <a:rPr lang="fr-FR" dirty="0" smtClean="0"/>
              <a:t>, appelées valeurs de modernité démocratique…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57150">
            <a:solidFill>
              <a:schemeClr val="tx2">
                <a:lumMod val="50000"/>
              </a:schemeClr>
            </a:solidFill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endParaRPr lang="fr-FR" sz="1800" dirty="0" smtClean="0"/>
          </a:p>
          <a:p>
            <a:r>
              <a:rPr lang="fr-FR" sz="1800" dirty="0" smtClean="0"/>
              <a:t> 1° </a:t>
            </a:r>
            <a:r>
              <a:rPr lang="fr-FR" sz="1800" b="1" dirty="0" smtClean="0"/>
              <a:t>La </a:t>
            </a:r>
            <a:r>
              <a:rPr lang="fr-FR" sz="1800" b="1" dirty="0"/>
              <a:t>transparence</a:t>
            </a:r>
            <a:r>
              <a:rPr lang="fr-FR" sz="1800" dirty="0"/>
              <a:t>, le contrôle </a:t>
            </a:r>
            <a:r>
              <a:rPr lang="fr-FR" sz="1800" dirty="0" smtClean="0"/>
              <a:t>démocratique.</a:t>
            </a:r>
          </a:p>
          <a:p>
            <a:r>
              <a:rPr lang="fr-FR" sz="1800" dirty="0" smtClean="0"/>
              <a:t>       2° </a:t>
            </a:r>
            <a:r>
              <a:rPr lang="fr-FR" sz="1800" b="1" dirty="0" smtClean="0"/>
              <a:t>La responsabilité </a:t>
            </a:r>
            <a:r>
              <a:rPr lang="fr-FR" sz="1800" dirty="0" smtClean="0"/>
              <a:t>qui suppose : la clarification, les attentes, la reddition des comptes et la redevabilité,</a:t>
            </a:r>
          </a:p>
          <a:p>
            <a:pPr marL="0" indent="0">
              <a:buNone/>
            </a:pPr>
            <a:r>
              <a:rPr lang="fr-FR" sz="1800" dirty="0" smtClean="0"/>
              <a:t>             3°</a:t>
            </a:r>
            <a:r>
              <a:rPr lang="fr-FR" sz="1800" b="1" dirty="0" smtClean="0"/>
              <a:t>Une nécessaire évaluation</a:t>
            </a:r>
            <a:r>
              <a:rPr lang="fr-FR" sz="1800" dirty="0" smtClean="0"/>
              <a:t> à différents moments.</a:t>
            </a:r>
          </a:p>
          <a:p>
            <a:pPr marL="0" indent="0">
              <a:buNone/>
            </a:pPr>
            <a:r>
              <a:rPr lang="fr-FR" sz="1800" dirty="0"/>
              <a:t> </a:t>
            </a:r>
            <a:r>
              <a:rPr lang="fr-FR" sz="1800" dirty="0" smtClean="0"/>
              <a:t>                  4° </a:t>
            </a:r>
            <a:r>
              <a:rPr lang="fr-FR" sz="1800" b="1" dirty="0" smtClean="0"/>
              <a:t>La reconnaissance </a:t>
            </a:r>
            <a:r>
              <a:rPr lang="fr-FR" sz="1800" dirty="0" smtClean="0"/>
              <a:t>du travail accompli et des difficultés rencontrées et des besoins de formations.</a:t>
            </a:r>
          </a:p>
          <a:p>
            <a:pPr marL="0" indent="0">
              <a:buNone/>
            </a:pPr>
            <a:r>
              <a:rPr lang="fr-FR" sz="1800" dirty="0" smtClean="0"/>
              <a:t>                          5° </a:t>
            </a:r>
            <a:r>
              <a:rPr lang="fr-FR" sz="1800" b="1" dirty="0" smtClean="0"/>
              <a:t>La réflexivité </a:t>
            </a:r>
            <a:r>
              <a:rPr lang="fr-FR" sz="1800" dirty="0" smtClean="0"/>
              <a:t>: une dynamique de regard extérieur, d’autoévaluation, d’apprentissage et d’amélioration.</a:t>
            </a:r>
            <a:endParaRPr lang="fr-FR" sz="1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3125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322217"/>
            <a:ext cx="9720072" cy="1762615"/>
          </a:xfr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fr-FR" dirty="0" smtClean="0"/>
              <a:t>…Pour devenir une </a:t>
            </a:r>
            <a:r>
              <a:rPr lang="fr-FR" dirty="0"/>
              <a:t>contractualisation entre </a:t>
            </a:r>
            <a:r>
              <a:rPr lang="fr-FR" dirty="0" smtClean="0"/>
              <a:t>l’autorité publique </a:t>
            </a:r>
            <a:r>
              <a:rPr lang="fr-FR" dirty="0"/>
              <a:t>et les </a:t>
            </a:r>
            <a:r>
              <a:rPr lang="fr-FR" dirty="0" smtClean="0"/>
              <a:t>établissements…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19050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fr-FR" b="1" i="1" dirty="0"/>
              <a:t>Le plan de pilotage deviendra un contrat qui engage l’école et son PO vis-à-vis du</a:t>
            </a:r>
          </a:p>
          <a:p>
            <a:r>
              <a:rPr lang="fr-FR" b="1" i="1" dirty="0"/>
              <a:t>pouvoir subsidiant (via le Délégué au Contrat d’Objectifs - DCO).</a:t>
            </a:r>
          </a:p>
          <a:p>
            <a:endParaRPr lang="fr-FR" b="1" i="1" dirty="0"/>
          </a:p>
          <a:p>
            <a:r>
              <a:rPr lang="fr-FR" dirty="0"/>
              <a:t>Il responsabilise l’ensemble des parties </a:t>
            </a:r>
            <a:r>
              <a:rPr lang="fr-FR" dirty="0" smtClean="0"/>
              <a:t>prenantes et donc un </a:t>
            </a:r>
            <a:r>
              <a:rPr lang="fr-FR" b="1" dirty="0" smtClean="0">
                <a:solidFill>
                  <a:schemeClr val="accent4">
                    <a:lumMod val="50000"/>
                  </a:schemeClr>
                </a:solidFill>
              </a:rPr>
              <a:t>passage </a:t>
            </a:r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d’une logique</a:t>
            </a:r>
          </a:p>
          <a:p>
            <a:r>
              <a:rPr lang="fr-FR" b="1" dirty="0">
                <a:solidFill>
                  <a:schemeClr val="accent4">
                    <a:lumMod val="50000"/>
                  </a:schemeClr>
                </a:solidFill>
              </a:rPr>
              <a:t>d’inspection et de respect des règlements à une logique de résultat.</a:t>
            </a:r>
          </a:p>
          <a:p>
            <a:endParaRPr lang="fr-FR" dirty="0"/>
          </a:p>
          <a:p>
            <a:r>
              <a:rPr lang="fr-FR" b="1" i="1" dirty="0" smtClean="0">
                <a:solidFill>
                  <a:schemeClr val="accent2">
                    <a:lumMod val="75000"/>
                  </a:schemeClr>
                </a:solidFill>
              </a:rPr>
              <a:t>          Ce </a:t>
            </a:r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qui suppose </a:t>
            </a:r>
            <a:r>
              <a:rPr lang="fr-FR" b="1" i="1" dirty="0" smtClean="0">
                <a:solidFill>
                  <a:schemeClr val="accent2">
                    <a:lumMod val="75000"/>
                  </a:schemeClr>
                </a:solidFill>
              </a:rPr>
              <a:t>alors le </a:t>
            </a:r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respect de l’autonomie de l’établissement.</a:t>
            </a:r>
            <a:endParaRPr lang="fr-BE" b="1" i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729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fr-FR" dirty="0" smtClean="0"/>
              <a:t>… Et qui va impliquer TOUTE l’école.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28575">
            <a:solidFill>
              <a:schemeClr val="accent6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lnSpcReduction="10000"/>
          </a:bodyPr>
          <a:lstStyle/>
          <a:p>
            <a:r>
              <a:rPr lang="fr-FR" dirty="0" smtClean="0"/>
              <a:t>Cette implication commence avec l’implication du P.O. , Le Pouvoir Organisateur de l’école.</a:t>
            </a:r>
          </a:p>
          <a:p>
            <a:r>
              <a:rPr lang="fr-FR" dirty="0" smtClean="0"/>
              <a:t>Le P.O. représente l’autorité de l’école et donc il devient </a:t>
            </a:r>
            <a:r>
              <a:rPr lang="fr-FR" b="1" dirty="0" smtClean="0"/>
              <a:t>GARANT</a:t>
            </a:r>
            <a:r>
              <a:rPr lang="fr-FR" dirty="0" smtClean="0"/>
              <a:t> de cet avenir partagé et de la dynamique collective autour de cet avenir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 smtClean="0"/>
              <a:t>Bien souvent, le P.O. délègue à la direction ce pouvoir. Surtout ici où l’on parle de pédagogie, de didactique.</a:t>
            </a:r>
          </a:p>
          <a:p>
            <a:r>
              <a:rPr lang="fr-FR" dirty="0" smtClean="0"/>
              <a:t>Et donc la direction devient véritablement le PILOTE du plan de pilotage. La direction doit donc IMPLIQUER TOUS les acteurs de l’école.</a:t>
            </a:r>
            <a:endParaRPr lang="fr-BE" dirty="0"/>
          </a:p>
          <a:p>
            <a:r>
              <a:rPr lang="fr-FR" dirty="0" smtClean="0"/>
              <a:t>L’implication donc des enseignants et du </a:t>
            </a:r>
            <a:r>
              <a:rPr lang="fr-FR" dirty="0" err="1" smtClean="0"/>
              <a:t>CoPa</a:t>
            </a:r>
            <a:r>
              <a:rPr lang="fr-FR" dirty="0" smtClean="0"/>
              <a:t> (conseil de participation) qui doit </a:t>
            </a:r>
            <a:r>
              <a:rPr lang="fr-FR" smtClean="0"/>
              <a:t>aussi </a:t>
            </a:r>
            <a:r>
              <a:rPr lang="fr-FR"/>
              <a:t>s</a:t>
            </a:r>
            <a:r>
              <a:rPr lang="fr-FR" smtClean="0"/>
              <a:t>e positionner.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19744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Chaque plan de pilotage sera en adéquation avec :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ln w="9525">
            <a:solidFill>
              <a:schemeClr val="tx1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endParaRPr lang="fr-FR" dirty="0" smtClean="0"/>
          </a:p>
          <a:p>
            <a:r>
              <a:rPr lang="fr-FR" dirty="0" smtClean="0">
                <a:solidFill>
                  <a:schemeClr val="accent5"/>
                </a:solidFill>
                <a:latin typeface="Baskerville Old Face" panose="02020602080505020303" pitchFamily="18" charset="0"/>
              </a:rPr>
              <a:t>1° Les 4 missions du Pacte d’Excellence, défini par la FWB.</a:t>
            </a:r>
          </a:p>
          <a:p>
            <a:endParaRPr lang="fr-FR" dirty="0"/>
          </a:p>
          <a:p>
            <a:r>
              <a:rPr lang="fr-FR" dirty="0" smtClean="0">
                <a:solidFill>
                  <a:schemeClr val="accent6"/>
                </a:solidFill>
                <a:latin typeface="Baskerville Old Face" panose="02020602080505020303" pitchFamily="18" charset="0"/>
              </a:rPr>
              <a:t>2° Les 7 objectifs d’amélioration de l’Autorité Publique.</a:t>
            </a:r>
          </a:p>
          <a:p>
            <a:endParaRPr lang="fr-FR" dirty="0"/>
          </a:p>
          <a:p>
            <a:r>
              <a:rPr lang="fr-FR" dirty="0" smtClean="0">
                <a:solidFill>
                  <a:schemeClr val="accent4"/>
                </a:solidFill>
                <a:latin typeface="Baskerville Old Face" panose="02020602080505020303" pitchFamily="18" charset="0"/>
              </a:rPr>
              <a:t>3° Tout en respectant 15 thématiques générales et 3 thématiques transversales.</a:t>
            </a:r>
          </a:p>
        </p:txBody>
      </p:sp>
    </p:spTree>
    <p:extLst>
      <p:ext uri="{BB962C8B-B14F-4D97-AF65-F5344CB8AC3E}">
        <p14:creationId xmlns:p14="http://schemas.microsoft.com/office/powerpoint/2010/main" val="17443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sz="8000" dirty="0" smtClean="0"/>
              <a:t>          4 Missions.</a:t>
            </a:r>
            <a:endParaRPr lang="fr-BE" sz="8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txBody>
          <a:bodyPr/>
          <a:lstStyle/>
          <a:p>
            <a:endParaRPr lang="fr-FR" dirty="0" smtClean="0"/>
          </a:p>
          <a:p>
            <a:pPr marL="0" indent="0">
              <a:buNone/>
            </a:pPr>
            <a:r>
              <a:rPr lang="fr-FR" sz="1800" dirty="0" smtClean="0">
                <a:latin typeface="Bahnschrift Condensed" panose="020B0502040204020203" pitchFamily="34" charset="0"/>
              </a:rPr>
              <a:t>1° Promouvoir la confiance en soi et le développement de la personne de chaque élève.</a:t>
            </a:r>
            <a:r>
              <a:rPr lang="fr-FR" sz="1800" dirty="0">
                <a:latin typeface="Bahnschrift Condensed" panose="020B0502040204020203" pitchFamily="34" charset="0"/>
              </a:rPr>
              <a:t> </a:t>
            </a:r>
            <a:endParaRPr lang="fr-FR" sz="1800" dirty="0" smtClean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fr-FR" sz="1800" dirty="0" smtClean="0">
                <a:latin typeface="Bahnschrift Condensed" panose="020B0502040204020203" pitchFamily="34" charset="0"/>
              </a:rPr>
              <a:t>2°Amener </a:t>
            </a:r>
            <a:r>
              <a:rPr lang="fr-FR" sz="1800" dirty="0">
                <a:latin typeface="Bahnschrift Condensed" panose="020B0502040204020203" pitchFamily="34" charset="0"/>
              </a:rPr>
              <a:t>tous les élèves à s'approprier des savoirs et à acquérir des compétences dont la maîtrise de la langue française, qui les rendent aptes à apprendre toute leur vie</a:t>
            </a:r>
            <a:r>
              <a:rPr lang="fr-FR" sz="1800" dirty="0" smtClean="0">
                <a:latin typeface="Bahnschrift Condensed" panose="020B0502040204020203" pitchFamily="34" charset="0"/>
              </a:rPr>
              <a:t>.</a:t>
            </a:r>
          </a:p>
          <a:p>
            <a:pPr marL="0" indent="0">
              <a:buNone/>
            </a:pPr>
            <a:endParaRPr lang="fr-FR" sz="18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Bahnschrift Condensed" panose="020B0502040204020203" pitchFamily="34" charset="0"/>
              </a:rPr>
              <a:t>3°Assurer à tous les élèves des chances égales d'émancipation sociale</a:t>
            </a:r>
            <a:r>
              <a:rPr lang="fr-FR" sz="1800" dirty="0" smtClean="0">
                <a:latin typeface="Bahnschrift Condensed" panose="020B0502040204020203" pitchFamily="34" charset="0"/>
              </a:rPr>
              <a:t>.</a:t>
            </a:r>
          </a:p>
          <a:p>
            <a:pPr marL="0" indent="0">
              <a:buNone/>
            </a:pPr>
            <a:endParaRPr lang="fr-FR" sz="18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r>
              <a:rPr lang="fr-FR" sz="1800" dirty="0">
                <a:latin typeface="Bahnschrift Condensed" panose="020B0502040204020203" pitchFamily="34" charset="0"/>
              </a:rPr>
              <a:t>4°Préparer tous les élèves à être des citoyens responsables, capables de contribuer au développement d'une société démocratique, solidaire, pluraliste, respectueuse de l’environnement et ouverte aux autres </a:t>
            </a:r>
            <a:r>
              <a:rPr lang="fr-FR" sz="1800" dirty="0" smtClean="0">
                <a:latin typeface="Bahnschrift Condensed" panose="020B0502040204020203" pitchFamily="34" charset="0"/>
              </a:rPr>
              <a:t>cultures.</a:t>
            </a:r>
            <a:endParaRPr lang="fr-BE" sz="1800" dirty="0">
              <a:latin typeface="Bahnschrift Condensed" panose="020B0502040204020203" pitchFamily="34" charset="0"/>
            </a:endParaRPr>
          </a:p>
          <a:p>
            <a:pPr marL="0" indent="0">
              <a:buNone/>
            </a:pPr>
            <a:endParaRPr lang="fr-FR" sz="1800" dirty="0" smtClean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33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fr-FR" dirty="0" smtClean="0"/>
              <a:t>         7 Objectifs d’amélioration.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fr-FR" dirty="0" smtClean="0"/>
              <a:t>1°Améliorer </a:t>
            </a:r>
            <a:r>
              <a:rPr lang="fr-FR" dirty="0"/>
              <a:t>significativement les savoirs et compétences des élèves.</a:t>
            </a:r>
          </a:p>
          <a:p>
            <a:pPr marL="0" indent="0">
              <a:buNone/>
            </a:pPr>
            <a:r>
              <a:rPr lang="fr-FR" dirty="0" smtClean="0"/>
              <a:t>2°Augmenter </a:t>
            </a:r>
            <a:r>
              <a:rPr lang="fr-FR" dirty="0"/>
              <a:t>la part des jeunes diplômés de l’enseignement secondaire supérieur.</a:t>
            </a:r>
          </a:p>
          <a:p>
            <a:pPr marL="0" indent="0">
              <a:buNone/>
            </a:pPr>
            <a:r>
              <a:rPr lang="fr-FR" dirty="0" smtClean="0"/>
              <a:t>3°Réduire </a:t>
            </a:r>
            <a:r>
              <a:rPr lang="fr-FR" dirty="0"/>
              <a:t>les différences entre les résultats des élèves les plus favorisés des élèves les moins </a:t>
            </a:r>
            <a:r>
              <a:rPr lang="fr-FR" dirty="0" smtClean="0"/>
              <a:t>favorisés d’un </a:t>
            </a:r>
            <a:r>
              <a:rPr lang="fr-FR" dirty="0"/>
              <a:t>point de vue socio-économique.</a:t>
            </a:r>
          </a:p>
          <a:p>
            <a:pPr marL="0" indent="0">
              <a:buNone/>
            </a:pPr>
            <a:r>
              <a:rPr lang="fr-FR" dirty="0" smtClean="0"/>
              <a:t>4°Réduire </a:t>
            </a:r>
            <a:r>
              <a:rPr lang="fr-FR" dirty="0"/>
              <a:t>progressivement le redoublement et le décrochage.</a:t>
            </a:r>
          </a:p>
          <a:p>
            <a:pPr marL="0" indent="0">
              <a:buNone/>
            </a:pPr>
            <a:r>
              <a:rPr lang="fr-FR" dirty="0" smtClean="0"/>
              <a:t>5°Réduire </a:t>
            </a:r>
            <a:r>
              <a:rPr lang="fr-FR" dirty="0"/>
              <a:t>les changements d’école au sein du tronc commun.</a:t>
            </a:r>
          </a:p>
          <a:p>
            <a:pPr marL="0" indent="0">
              <a:buNone/>
            </a:pPr>
            <a:r>
              <a:rPr lang="fr-FR" dirty="0" smtClean="0"/>
              <a:t>6°Augmenter </a:t>
            </a:r>
            <a:r>
              <a:rPr lang="fr-FR" dirty="0"/>
              <a:t>progressivement l’inclusion des élèves à </a:t>
            </a:r>
            <a:r>
              <a:rPr lang="fr-FR" dirty="0" smtClean="0"/>
              <a:t>besoins spécifiques dans l’enseignement ordinaire.</a:t>
            </a:r>
          </a:p>
          <a:p>
            <a:pPr marL="0" indent="0">
              <a:buNone/>
            </a:pPr>
            <a:r>
              <a:rPr lang="fr-FR" dirty="0" smtClean="0"/>
              <a:t>7° Accroître les indices du bien-être à l’école et du climat scolaire.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46742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">
  <a:themeElements>
    <a:clrScheme name="Inté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é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é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623</TotalTime>
  <Words>1093</Words>
  <Application>Microsoft Office PowerPoint</Application>
  <PresentationFormat>Grand écran</PresentationFormat>
  <Paragraphs>159</Paragraphs>
  <Slides>15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9" baseType="lpstr">
      <vt:lpstr>Algerian</vt:lpstr>
      <vt:lpstr>Arial</vt:lpstr>
      <vt:lpstr>Bahnschrift Condensed</vt:lpstr>
      <vt:lpstr>Baskerville Old Face</vt:lpstr>
      <vt:lpstr>Book Antiqua</vt:lpstr>
      <vt:lpstr>Calibri</vt:lpstr>
      <vt:lpstr>Century Gothic</vt:lpstr>
      <vt:lpstr>Georgia</vt:lpstr>
      <vt:lpstr>Noto Sans Symbols</vt:lpstr>
      <vt:lpstr>Source Sans Pro</vt:lpstr>
      <vt:lpstr>Tw Cen MT</vt:lpstr>
      <vt:lpstr>Tw Cen MT Condensed</vt:lpstr>
      <vt:lpstr>Wingdings 3</vt:lpstr>
      <vt:lpstr>Intégral</vt:lpstr>
      <vt:lpstr>L’école et son plan de pilotage</vt:lpstr>
      <vt:lpstr>Qu’est-ce que le plan de pilotage?</vt:lpstr>
      <vt:lpstr>Le plan de pilotage est un dispositif d’accompagnement des écoles dans le cadre du pacte d’excellence.</vt:lpstr>
      <vt:lpstr>Ce projet est inspiré par des valeurs, appelées valeurs de modernité démocratique…</vt:lpstr>
      <vt:lpstr>…Pour devenir une contractualisation entre l’autorité publique et les établissements…</vt:lpstr>
      <vt:lpstr>… Et qui va impliquer TOUTE l’école.</vt:lpstr>
      <vt:lpstr>Chaque plan de pilotage sera en adéquation avec :</vt:lpstr>
      <vt:lpstr>          4 Missions.</vt:lpstr>
      <vt:lpstr>         7 Objectifs d’amélioration.</vt:lpstr>
      <vt:lpstr>Présentation PowerPoint</vt:lpstr>
      <vt:lpstr>Présentation PowerPoint</vt:lpstr>
      <vt:lpstr>Pour établir le plan de pilotage, chaque école doit d’abord établir:</vt:lpstr>
      <vt:lpstr>Les objectifs spécifiques de l’établissement</vt:lpstr>
      <vt:lpstr>Le plan de pilotage de nos écoles…</vt:lpstr>
      <vt:lpstr>Sources de ce POWER POINT.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L’école et son plan de pilotage</dc:title>
  <dc:creator>Pascal JOANNES</dc:creator>
  <cp:lastModifiedBy>EC002743</cp:lastModifiedBy>
  <cp:revision>91</cp:revision>
  <dcterms:created xsi:type="dcterms:W3CDTF">2021-11-12T11:15:09Z</dcterms:created>
  <dcterms:modified xsi:type="dcterms:W3CDTF">2022-03-10T13:01:54Z</dcterms:modified>
</cp:coreProperties>
</file>